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73" r:id="rId2"/>
  </p:sldMasterIdLst>
  <p:notesMasterIdLst>
    <p:notesMasterId r:id="rId13"/>
  </p:notesMasterIdLst>
  <p:sldIdLst>
    <p:sldId id="348" r:id="rId3"/>
    <p:sldId id="347" r:id="rId4"/>
    <p:sldId id="370" r:id="rId5"/>
    <p:sldId id="259" r:id="rId6"/>
    <p:sldId id="274" r:id="rId7"/>
    <p:sldId id="381" r:id="rId8"/>
    <p:sldId id="382" r:id="rId9"/>
    <p:sldId id="261" r:id="rId10"/>
    <p:sldId id="368" r:id="rId11"/>
    <p:sldId id="38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4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7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1116" y="48"/>
      </p:cViewPr>
      <p:guideLst>
        <p:guide orient="horz" pos="254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96640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14844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1139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B47474-984A-4090-AC20-98242EB09510}"/>
              </a:ext>
            </a:extLst>
          </p:cNvPr>
          <p:cNvSpPr/>
          <p:nvPr userDrawn="1"/>
        </p:nvSpPr>
        <p:spPr>
          <a:xfrm>
            <a:off x="0" y="1988840"/>
            <a:ext cx="12192000" cy="28803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30F240-0CAF-4377-8C66-C79A9700127F}"/>
              </a:ext>
            </a:extLst>
          </p:cNvPr>
          <p:cNvSpPr/>
          <p:nvPr userDrawn="1"/>
        </p:nvSpPr>
        <p:spPr>
          <a:xfrm>
            <a:off x="6925208" y="5035013"/>
            <a:ext cx="4431324" cy="44887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" name="Graphic 14">
            <a:extLst>
              <a:ext uri="{FF2B5EF4-FFF2-40B4-BE49-F238E27FC236}">
                <a16:creationId xmlns:a16="http://schemas.microsoft.com/office/drawing/2014/main" id="{09D52290-FED8-432E-A9AF-895F42C29BF1}"/>
              </a:ext>
            </a:extLst>
          </p:cNvPr>
          <p:cNvGrpSpPr/>
          <p:nvPr userDrawn="1"/>
        </p:nvGrpSpPr>
        <p:grpSpPr>
          <a:xfrm>
            <a:off x="6859251" y="1585382"/>
            <a:ext cx="4568370" cy="3687236"/>
            <a:chOff x="2444748" y="555045"/>
            <a:chExt cx="7282048" cy="5727454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DF2C3D3-4FC4-450E-A75F-6CA28E9A260C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155DD87-3668-41CD-B8FE-F7680E231E68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1B24015-CBFE-4CE0-8A31-5115F8BF1167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E3E8073-D26E-4946-A0FB-859AFD2C5919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CFD02F-04CF-4A4F-B2ED-42A6C2D5743E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5426560-F548-478A-8C28-622AA658C2FC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4F41FF2-11EF-4478-BD9D-633C60DB9873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13A2F72-37C9-40A6-AB61-B60154A9A232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F356DA8-6399-4BA3-920F-87F949C1BAE2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7004813" y="1717989"/>
            <a:ext cx="4255842" cy="25889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70C11E2-F55D-4B43-8F26-02B3875E4F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E85C5121-D524-4FA3-827E-5E1FC7C84CC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B6D8-65D5-4A4B-A9E5-85E497EF0C3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9BB620-BD88-F747-69E2-973B6BE847E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10/16/2019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6DA77A-83C7-7481-1708-03D0C23723C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DC08B5-F911-1BD4-AD16-01116DE1276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3C68906-409D-429A-94D3-647732658C3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817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CBB24084-5D13-40D7-B877-E47BE1E73B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2288" y="2064492"/>
            <a:ext cx="2955610" cy="37532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7000"/>
                  </a:schemeClr>
                </a:gs>
              </a:gsLst>
              <a:lin ang="78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3">
            <a:extLst>
              <a:ext uri="{FF2B5EF4-FFF2-40B4-BE49-F238E27FC236}">
                <a16:creationId xmlns:a16="http://schemas.microsoft.com/office/drawing/2014/main" id="{54A41B6F-0B5A-4314-8E6A-AA3960BCF10F}"/>
              </a:ext>
            </a:extLst>
          </p:cNvPr>
          <p:cNvGrpSpPr/>
          <p:nvPr userDrawn="1"/>
        </p:nvGrpSpPr>
        <p:grpSpPr>
          <a:xfrm>
            <a:off x="729449" y="1780758"/>
            <a:ext cx="2449180" cy="4305530"/>
            <a:chOff x="445712" y="1449040"/>
            <a:chExt cx="2113018" cy="3924176"/>
          </a:xfrm>
        </p:grpSpPr>
        <p:sp>
          <p:nvSpPr>
            <p:cNvPr id="6" name="Rounded Rectangle 4">
              <a:extLst>
                <a:ext uri="{FF2B5EF4-FFF2-40B4-BE49-F238E27FC236}">
                  <a16:creationId xmlns:a16="http://schemas.microsoft.com/office/drawing/2014/main" id="{703E15B8-6CE8-4239-8540-4DB466536A91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/>
            </a:p>
          </p:txBody>
        </p:sp>
        <p:sp>
          <p:nvSpPr>
            <p:cNvPr id="7" name="Rectangle 5">
              <a:extLst>
                <a:ext uri="{FF2B5EF4-FFF2-40B4-BE49-F238E27FC236}">
                  <a16:creationId xmlns:a16="http://schemas.microsoft.com/office/drawing/2014/main" id="{39CA128A-BAAF-43EE-A61E-48F072F23C46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6">
              <a:extLst>
                <a:ext uri="{FF2B5EF4-FFF2-40B4-BE49-F238E27FC236}">
                  <a16:creationId xmlns:a16="http://schemas.microsoft.com/office/drawing/2014/main" id="{9AFF85CE-C02B-4B53-AFD3-06E942BAC819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7">
                <a:extLst>
                  <a:ext uri="{FF2B5EF4-FFF2-40B4-BE49-F238E27FC236}">
                    <a16:creationId xmlns:a16="http://schemas.microsoft.com/office/drawing/2014/main" id="{F77DADA6-39EA-4F49-BF69-B54981F43A93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8">
                <a:extLst>
                  <a:ext uri="{FF2B5EF4-FFF2-40B4-BE49-F238E27FC236}">
                    <a16:creationId xmlns:a16="http://schemas.microsoft.com/office/drawing/2014/main" id="{414D168B-29C2-4210-B545-06CBEEFEF1C5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E6B1B6C-6A71-4B3B-A6B5-56A8DB4074E0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877656" y="2102271"/>
            <a:ext cx="2152765" cy="35621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7AACC8C0-0D02-450C-A4FB-05C1A86E40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75" r:id="rId3"/>
    <p:sldLayoutId id="2147483676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9" r:id="rId14"/>
    <p:sldLayoutId id="2147483688" r:id="rId15"/>
    <p:sldLayoutId id="2147483687" r:id="rId16"/>
    <p:sldLayoutId id="2147483671" r:id="rId17"/>
    <p:sldLayoutId id="2147483672" r:id="rId18"/>
    <p:sldLayoutId id="2147483690" r:id="rId19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455B2A-3D1B-4F98-ACA5-C72C064015F6}"/>
              </a:ext>
            </a:extLst>
          </p:cNvPr>
          <p:cNvGrpSpPr/>
          <p:nvPr/>
        </p:nvGrpSpPr>
        <p:grpSpPr>
          <a:xfrm>
            <a:off x="5812485" y="1434661"/>
            <a:ext cx="6767963" cy="5096410"/>
            <a:chOff x="6411708" y="2992967"/>
            <a:chExt cx="6059431" cy="178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7824206" y="2992967"/>
              <a:ext cx="4549671" cy="5061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400" b="1" i="0" u="none" strike="noStrike" baseline="0" dirty="0">
                  <a:latin typeface="TimesNewRomanPS-BoldMT"/>
                </a:rPr>
                <a:t>Voice –Enabled Smart WEALTH.</a:t>
              </a:r>
              <a:endParaRPr lang="ko-KR" altLang="en-US" sz="80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411708" y="4140886"/>
              <a:ext cx="6059431" cy="63541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cs typeface="Arial" pitchFamily="34" charset="0"/>
                </a:rPr>
                <a:t>                                          </a:t>
              </a:r>
              <a:r>
                <a:rPr lang="en-US" altLang="ko-KR" sz="2800" b="1" u="sng" dirty="0">
                  <a:solidFill>
                    <a:schemeClr val="bg1"/>
                  </a:solidFill>
                  <a:cs typeface="Arial" pitchFamily="34" charset="0"/>
                </a:rPr>
                <a:t>By</a:t>
              </a:r>
              <a:b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</a:br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		           Hemant Thapa</a:t>
              </a:r>
              <a:b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</a:br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		           Kiran Babu Basnet</a:t>
              </a:r>
              <a:b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</a:br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		           </a:t>
              </a:r>
              <a:r>
                <a:rPr lang="en-US" sz="2800" b="1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 (Headings)"/>
                </a:rPr>
                <a:t> </a:t>
              </a:r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1867" b="1" u="sng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85D7D58-37FE-189A-9212-C865FAA07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997" y="436342"/>
            <a:ext cx="6446636" cy="2992658"/>
          </a:xfrm>
          <a:prstGeom prst="rect">
            <a:avLst/>
          </a:prstGeom>
        </p:spPr>
      </p:pic>
      <p:pic>
        <p:nvPicPr>
          <p:cNvPr id="3" name="Prototype">
            <a:hlinkClick r:id="" action="ppaction://media"/>
            <a:extLst>
              <a:ext uri="{FF2B5EF4-FFF2-40B4-BE49-F238E27FC236}">
                <a16:creationId xmlns:a16="http://schemas.microsoft.com/office/drawing/2014/main" id="{D3E053DC-454A-88E6-5B4D-1CBA0FDDE4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8997" y="3429000"/>
            <a:ext cx="6446636" cy="32116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05C202C-2E1C-0EF9-AA15-436DFA0939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0366" y="2173574"/>
            <a:ext cx="2855394" cy="2001575"/>
          </a:xfrm>
          <a:prstGeom prst="rect">
            <a:avLst/>
          </a:prstGeom>
          <a:ln w="228600" cap="sq" cmpd="thickThin">
            <a:solidFill>
              <a:schemeClr val="bg1"/>
            </a:solidFill>
            <a:prstDash val="solid"/>
            <a:miter lim="800000"/>
          </a:ln>
          <a:effectLst>
            <a:innerShdw blurRad="76200">
              <a:srgbClr val="000000"/>
            </a:innerShdw>
            <a:reflection blurRad="6350" stA="50000" endA="295" endPos="92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6376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1356">
              <a:srgbClr val="A0D1EF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"/>
          <p:cNvSpPr/>
          <p:nvPr/>
        </p:nvSpPr>
        <p:spPr>
          <a:xfrm>
            <a:off x="0" y="1"/>
            <a:ext cx="12395199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reflection blurRad="393700" stA="96000" endPos="4500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US"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7AC5B6-B6B2-AF1B-585F-C6E65813F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681" y="620089"/>
            <a:ext cx="5626302" cy="3478076"/>
          </a:xfrm>
          <a:prstGeom prst="rect">
            <a:avLst/>
          </a:prstGeom>
          <a:effectLst>
            <a:glow rad="241300">
              <a:schemeClr val="tx2">
                <a:alpha val="34000"/>
              </a:schemeClr>
            </a:glow>
            <a:outerShdw blurRad="558800" dist="152400" dir="7800000" sx="99000" sy="99000" algn="ctr" rotWithShape="0">
              <a:srgbClr val="000000">
                <a:alpha val="87000"/>
              </a:srgbClr>
            </a:outerShdw>
            <a:reflection stA="9100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2099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A4BDA0-C270-4764-9C18-A593BCE2C965}"/>
              </a:ext>
            </a:extLst>
          </p:cNvPr>
          <p:cNvSpPr txBox="1"/>
          <p:nvPr/>
        </p:nvSpPr>
        <p:spPr>
          <a:xfrm>
            <a:off x="115507" y="178804"/>
            <a:ext cx="343988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  <a:endParaRPr lang="ko-KR" alt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F556014-99F2-413F-BA74-B604762B66FA}"/>
              </a:ext>
            </a:extLst>
          </p:cNvPr>
          <p:cNvGrpSpPr/>
          <p:nvPr/>
        </p:nvGrpSpPr>
        <p:grpSpPr>
          <a:xfrm flipV="1">
            <a:off x="3380419" y="1267809"/>
            <a:ext cx="8679685" cy="5270602"/>
            <a:chOff x="2995646" y="448561"/>
            <a:chExt cx="8566511" cy="5919461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D014B18-BA7E-475C-B97A-1C458E8F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61457" y="448561"/>
              <a:ext cx="0" cy="4873075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59A2D06-9F89-464F-98C2-9BABA2CE2E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1457" y="477136"/>
              <a:ext cx="7181650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256552C-DCF3-4A68-B9A4-645E85E698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43107" y="448561"/>
              <a:ext cx="0" cy="5896218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9EDD73A-0B0E-4B3D-BB0A-254E6E118D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5646" y="6354750"/>
              <a:ext cx="8566511" cy="13272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EC13879F-D3DB-463F-BF1F-003E841B15E9}"/>
              </a:ext>
            </a:extLst>
          </p:cNvPr>
          <p:cNvSpPr/>
          <p:nvPr/>
        </p:nvSpPr>
        <p:spPr>
          <a:xfrm>
            <a:off x="4563871" y="1402984"/>
            <a:ext cx="682161" cy="682161"/>
          </a:xfrm>
          <a:prstGeom prst="rect">
            <a:avLst/>
          </a:prstGeom>
          <a:solidFill>
            <a:schemeClr val="accent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36AA1E-6C24-4A66-AAB7-35782BD9DEDB}"/>
              </a:ext>
            </a:extLst>
          </p:cNvPr>
          <p:cNvSpPr/>
          <p:nvPr/>
        </p:nvSpPr>
        <p:spPr>
          <a:xfrm>
            <a:off x="4563871" y="2440942"/>
            <a:ext cx="682161" cy="682161"/>
          </a:xfrm>
          <a:prstGeom prst="rect">
            <a:avLst/>
          </a:prstGeom>
          <a:solidFill>
            <a:schemeClr val="accent2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2BD605-3547-4DD5-A740-98710E11C632}"/>
              </a:ext>
            </a:extLst>
          </p:cNvPr>
          <p:cNvSpPr/>
          <p:nvPr/>
        </p:nvSpPr>
        <p:spPr>
          <a:xfrm>
            <a:off x="4563871" y="3562030"/>
            <a:ext cx="682161" cy="682161"/>
          </a:xfrm>
          <a:prstGeom prst="rect">
            <a:avLst/>
          </a:prstGeom>
          <a:solidFill>
            <a:schemeClr val="accent3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ED01D0-912E-4294-B392-81E77C41E575}"/>
              </a:ext>
            </a:extLst>
          </p:cNvPr>
          <p:cNvSpPr/>
          <p:nvPr/>
        </p:nvSpPr>
        <p:spPr>
          <a:xfrm>
            <a:off x="4563871" y="4613845"/>
            <a:ext cx="682161" cy="682161"/>
          </a:xfrm>
          <a:prstGeom prst="rect">
            <a:avLst/>
          </a:prstGeom>
          <a:solidFill>
            <a:schemeClr val="accent4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323EF9-0205-4F9F-B8A5-5E090FAAA34A}"/>
              </a:ext>
            </a:extLst>
          </p:cNvPr>
          <p:cNvSpPr txBox="1"/>
          <p:nvPr/>
        </p:nvSpPr>
        <p:spPr>
          <a:xfrm>
            <a:off x="4608837" y="1566930"/>
            <a:ext cx="682160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lang="ko-KR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2A56DB-EE39-4CB4-B347-86EF0DCB3AF7}"/>
              </a:ext>
            </a:extLst>
          </p:cNvPr>
          <p:cNvSpPr txBox="1"/>
          <p:nvPr/>
        </p:nvSpPr>
        <p:spPr>
          <a:xfrm>
            <a:off x="4563871" y="3678510"/>
            <a:ext cx="682160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lang="ko-KR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64B11D4-8792-4129-9386-778220BB9997}"/>
              </a:ext>
            </a:extLst>
          </p:cNvPr>
          <p:cNvGrpSpPr/>
          <p:nvPr/>
        </p:nvGrpSpPr>
        <p:grpSpPr>
          <a:xfrm>
            <a:off x="5311178" y="1350154"/>
            <a:ext cx="6120590" cy="1384994"/>
            <a:chOff x="5512098" y="1762039"/>
            <a:chExt cx="4790317" cy="105812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DFAFFC2-49C2-42CC-B247-699946E3A89B}"/>
                </a:ext>
              </a:extLst>
            </p:cNvPr>
            <p:cNvSpPr txBox="1"/>
            <p:nvPr/>
          </p:nvSpPr>
          <p:spPr>
            <a:xfrm>
              <a:off x="5794723" y="2176102"/>
              <a:ext cx="45076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4237A53-2FA2-41CA-A145-17EF09ABAB64}"/>
                </a:ext>
              </a:extLst>
            </p:cNvPr>
            <p:cNvSpPr txBox="1"/>
            <p:nvPr/>
          </p:nvSpPr>
          <p:spPr>
            <a:xfrm>
              <a:off x="5512098" y="1762039"/>
              <a:ext cx="4628527" cy="105812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ko-KR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</a:t>
              </a:r>
              <a:r>
                <a:rPr lang="en-US" sz="36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oughly </a:t>
              </a:r>
              <a:r>
                <a:rPr lang="en-US" sz="4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33%</a:t>
              </a:r>
              <a:r>
                <a:rPr lang="en-US" sz="4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36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of world’s adults are financially literate.</a:t>
              </a:r>
              <a:endParaRPr lang="ko-KR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0A14426-1759-4459-9866-D5612B569E75}"/>
              </a:ext>
            </a:extLst>
          </p:cNvPr>
          <p:cNvSpPr txBox="1"/>
          <p:nvPr/>
        </p:nvSpPr>
        <p:spPr>
          <a:xfrm>
            <a:off x="5684430" y="2970301"/>
            <a:ext cx="5433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45EA75D-1423-4227-96BC-A1982894A774}"/>
              </a:ext>
            </a:extLst>
          </p:cNvPr>
          <p:cNvGrpSpPr/>
          <p:nvPr/>
        </p:nvGrpSpPr>
        <p:grpSpPr>
          <a:xfrm>
            <a:off x="5399016" y="3637079"/>
            <a:ext cx="6586950" cy="2308324"/>
            <a:chOff x="5547884" y="1703980"/>
            <a:chExt cx="4833024" cy="230832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E735059-0293-46FE-8A81-988E7E056446}"/>
                </a:ext>
              </a:extLst>
            </p:cNvPr>
            <p:cNvSpPr txBox="1"/>
            <p:nvPr/>
          </p:nvSpPr>
          <p:spPr>
            <a:xfrm>
              <a:off x="5794723" y="2176102"/>
              <a:ext cx="45076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33624B-C3F6-47AA-8AD1-38868154757D}"/>
                </a:ext>
              </a:extLst>
            </p:cNvPr>
            <p:cNvSpPr txBox="1"/>
            <p:nvPr/>
          </p:nvSpPr>
          <p:spPr>
            <a:xfrm>
              <a:off x="5547884" y="1703980"/>
              <a:ext cx="4833024" cy="230832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56% </a:t>
              </a:r>
              <a:r>
                <a:rPr lang="en-US" altLang="ko-KR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of adults get </a:t>
              </a:r>
              <a:r>
                <a:rPr lang="en-US" altLang="ko-KR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5 /7</a:t>
              </a:r>
            </a:p>
            <a:p>
              <a:r>
                <a:rPr lang="en-US" altLang="ko-KR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	</a:t>
              </a:r>
              <a:r>
                <a:rPr lang="en-US" altLang="ko-KR" sz="4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49% </a:t>
              </a:r>
              <a:r>
                <a:rPr lang="en-US" altLang="ko-KR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of adults get </a:t>
              </a:r>
              <a:r>
                <a:rPr lang="en-US" altLang="ko-KR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6/9</a:t>
              </a:r>
            </a:p>
            <a:p>
              <a:r>
                <a:rPr lang="en-US" altLang="ko-KR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	     </a:t>
              </a:r>
              <a:r>
                <a:rPr lang="en-US" altLang="ko-KR" sz="4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42.5% </a:t>
              </a:r>
              <a:r>
                <a:rPr lang="en-US" altLang="ko-KR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of adults get </a:t>
              </a:r>
              <a:r>
                <a:rPr lang="en-US" altLang="ko-KR" sz="3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3/5 </a:t>
              </a:r>
              <a:endParaRPr lang="ko-KR" alt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CD4E8CE7-5D30-4C46-BFB0-3CFC42311CA8}"/>
              </a:ext>
            </a:extLst>
          </p:cNvPr>
          <p:cNvSpPr/>
          <p:nvPr/>
        </p:nvSpPr>
        <p:spPr>
          <a:xfrm>
            <a:off x="3531173" y="1144627"/>
            <a:ext cx="111057" cy="11105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C77038-CACA-0388-0BD9-5002A05668D4}"/>
              </a:ext>
            </a:extLst>
          </p:cNvPr>
          <p:cNvSpPr txBox="1"/>
          <p:nvPr/>
        </p:nvSpPr>
        <p:spPr>
          <a:xfrm>
            <a:off x="4633141" y="5759557"/>
            <a:ext cx="682160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ko-KR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CE2D3F-E28B-E746-C882-0F094039446D}"/>
              </a:ext>
            </a:extLst>
          </p:cNvPr>
          <p:cNvSpPr/>
          <p:nvPr/>
        </p:nvSpPr>
        <p:spPr>
          <a:xfrm>
            <a:off x="4531377" y="5544123"/>
            <a:ext cx="682161" cy="682161"/>
          </a:xfrm>
          <a:prstGeom prst="rect">
            <a:avLst/>
          </a:prstGeom>
          <a:solidFill>
            <a:schemeClr val="accent4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833923-7DC6-2F0A-442F-8A815146A9F2}"/>
              </a:ext>
            </a:extLst>
          </p:cNvPr>
          <p:cNvSpPr txBox="1"/>
          <p:nvPr/>
        </p:nvSpPr>
        <p:spPr>
          <a:xfrm>
            <a:off x="5791204" y="5807437"/>
            <a:ext cx="554181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you Think?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56F68242-D131-C47D-4C08-3A0960FEC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96" y="1092233"/>
            <a:ext cx="3145748" cy="42037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004CCC-2E33-7AD0-F2FC-DBCBCF6EB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930" y="4643892"/>
            <a:ext cx="2194750" cy="223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82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>
            <a:spLocks/>
          </p:cNvSpPr>
          <p:nvPr/>
        </p:nvSpPr>
        <p:spPr>
          <a:xfrm>
            <a:off x="1" y="14990"/>
            <a:ext cx="3383907" cy="6858000"/>
          </a:xfrm>
          <a:prstGeom prst="rect">
            <a:avLst/>
          </a:prstGeom>
          <a:solidFill>
            <a:schemeClr val="accent6">
              <a:alpha val="68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Lack of knowledge 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Access to financial services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Motivation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7" name="Google Shape;127;p5"/>
          <p:cNvSpPr txBox="1"/>
          <p:nvPr/>
        </p:nvSpPr>
        <p:spPr>
          <a:xfrm>
            <a:off x="7214393" y="2027612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"/>
          <p:cNvSpPr txBox="1"/>
          <p:nvPr/>
        </p:nvSpPr>
        <p:spPr>
          <a:xfrm>
            <a:off x="7214393" y="2737484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 txBox="1"/>
          <p:nvPr/>
        </p:nvSpPr>
        <p:spPr>
          <a:xfrm>
            <a:off x="7214393" y="3447356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7214393" y="4157228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7214393" y="4867100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"/>
          <p:cNvSpPr txBox="1">
            <a:spLocks/>
          </p:cNvSpPr>
          <p:nvPr/>
        </p:nvSpPr>
        <p:spPr>
          <a:xfrm>
            <a:off x="3457615" y="-35854"/>
            <a:ext cx="8595094" cy="6832640"/>
          </a:xfrm>
          <a:prstGeom prst="rect">
            <a:avLst/>
          </a:prstGeom>
          <a:gradFill>
            <a:gsLst>
              <a:gs pos="33947">
                <a:srgbClr val="BCDEF4"/>
              </a:gs>
              <a:gs pos="21090">
                <a:srgbClr val="D0E8F7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28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"/>
              <a:buChar char="⮚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Financial stakeholders be provided with quantitative estimates and feature categories on AI tools, Voice enabled.</a:t>
            </a: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"/>
              <a:buChar char="⮚"/>
            </a:pPr>
            <a:endParaRPr lang="en-US" sz="32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200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"/>
              <a:buChar char="⮚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Evaluate the statistical dependency of AI features.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2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32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571500" indent="-571500">
              <a:buClr>
                <a:schemeClr val="dk1"/>
              </a:buClr>
              <a:buSzPts val="3600"/>
              <a:buFont typeface="Noto Sans"/>
              <a:buChar char="⮚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Know about financial Technology is not easy.</a:t>
            </a:r>
            <a:endParaRPr lang="en-US" sz="3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"/>
              <a:buChar char="⮚"/>
            </a:pPr>
            <a:endParaRPr lang="en-US" sz="3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"/>
              <a:buChar char="⮚"/>
            </a:pPr>
            <a:endParaRPr lang="en-US" sz="3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571500" marR="0" lvl="0" indent="-571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"/>
              <a:buChar char="⮚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Multiple  considerable factor.</a:t>
            </a:r>
          </a:p>
        </p:txBody>
      </p:sp>
      <p:sp>
        <p:nvSpPr>
          <p:cNvPr id="134" name="Google Shape;134;p5"/>
          <p:cNvSpPr txBox="1">
            <a:spLocks/>
          </p:cNvSpPr>
          <p:nvPr/>
        </p:nvSpPr>
        <p:spPr>
          <a:xfrm>
            <a:off x="139292" y="124691"/>
            <a:ext cx="3449246" cy="879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52000" rIns="0" bIns="108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endParaRPr sz="5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-MY" sz="5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Problem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FB841D-4813-37BF-2E91-F9C2E8E50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91" y="1659106"/>
            <a:ext cx="3089278" cy="209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4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/>
          <p:nvPr/>
        </p:nvSpPr>
        <p:spPr>
          <a:xfrm>
            <a:off x="1" y="0"/>
            <a:ext cx="3383907" cy="6858000"/>
          </a:xfrm>
          <a:prstGeom prst="rect">
            <a:avLst/>
          </a:prstGeom>
          <a:solidFill>
            <a:schemeClr val="accent6">
              <a:alpha val="68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5"/>
          <p:cNvSpPr txBox="1"/>
          <p:nvPr/>
        </p:nvSpPr>
        <p:spPr>
          <a:xfrm>
            <a:off x="7214393" y="2027612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"/>
          <p:cNvSpPr txBox="1"/>
          <p:nvPr/>
        </p:nvSpPr>
        <p:spPr>
          <a:xfrm>
            <a:off x="7214393" y="2737484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 txBox="1"/>
          <p:nvPr/>
        </p:nvSpPr>
        <p:spPr>
          <a:xfrm>
            <a:off x="7214393" y="3447356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7214393" y="4157228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7214393" y="4867100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"/>
          <p:cNvSpPr txBox="1"/>
          <p:nvPr/>
        </p:nvSpPr>
        <p:spPr>
          <a:xfrm>
            <a:off x="3671669" y="758377"/>
            <a:ext cx="8381040" cy="5447645"/>
          </a:xfrm>
          <a:prstGeom prst="rect">
            <a:avLst/>
          </a:prstGeom>
          <a:gradFill>
            <a:gsLst>
              <a:gs pos="33947">
                <a:srgbClr val="BCDEF4"/>
              </a:gs>
              <a:gs pos="21090">
                <a:srgbClr val="D0E8F7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Result, Interpretation Come up with Voice.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b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</a:br>
            <a:endParaRPr lang="en-US" sz="3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igure out the world’s leading , future world and to visualize, and come up with voice  output. </a:t>
            </a:r>
            <a:endParaRPr lang="en-US" sz="3200" dirty="0">
              <a:solidFill>
                <a:srgbClr val="0000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Ø"/>
            </a:pPr>
            <a:endParaRPr lang="en-US" sz="32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lang="en-US" sz="3200" dirty="0">
              <a:solidFill>
                <a:srgbClr val="0000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Built a reasonable analytic based on time series analysis for forecasting the price of commodities.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600" b="0" i="0" u="none" strike="noStrike" cap="non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"/>
          <p:cNvSpPr txBox="1"/>
          <p:nvPr/>
        </p:nvSpPr>
        <p:spPr>
          <a:xfrm>
            <a:off x="139292" y="124691"/>
            <a:ext cx="3449246" cy="879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52000" rIns="0" bIns="108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endParaRPr sz="5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-MY" sz="5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Final Idea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708" y="1755077"/>
            <a:ext cx="3232894" cy="2000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FB841D-4813-37BF-2E91-F9C2E8E50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78" y="1619968"/>
            <a:ext cx="3294154" cy="2235032"/>
          </a:xfrm>
          <a:prstGeom prst="rect">
            <a:avLst/>
          </a:prstGeom>
        </p:spPr>
      </p:pic>
      <p:pic>
        <p:nvPicPr>
          <p:cNvPr id="2" name="Graphic 15" descr="Man in business attire">
            <a:extLst>
              <a:ext uri="{FF2B5EF4-FFF2-40B4-BE49-F238E27FC236}">
                <a16:creationId xmlns:a16="http://schemas.microsoft.com/office/drawing/2014/main" id="{9D557FE8-F428-DC1B-C994-A3C831952A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955" y="3855000"/>
            <a:ext cx="2337453" cy="291782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>
            <a:extLst>
              <a:ext uri="{FF2B5EF4-FFF2-40B4-BE49-F238E27FC236}">
                <a16:creationId xmlns:a16="http://schemas.microsoft.com/office/drawing/2014/main" id="{4E01853C-3FE7-7646-092D-732101044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0894"/>
            <a:ext cx="12191996" cy="86072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Demo">
            <a:extLst>
              <a:ext uri="{FF2B5EF4-FFF2-40B4-BE49-F238E27FC236}">
                <a16:creationId xmlns:a16="http://schemas.microsoft.com/office/drawing/2014/main" id="{8080D388-B435-4119-4F24-125F120676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67238" y="1083399"/>
            <a:ext cx="9876013" cy="555526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92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/>
          <p:nvPr/>
        </p:nvSpPr>
        <p:spPr>
          <a:xfrm>
            <a:off x="7214393" y="2027612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"/>
          <p:cNvSpPr txBox="1"/>
          <p:nvPr/>
        </p:nvSpPr>
        <p:spPr>
          <a:xfrm>
            <a:off x="7214393" y="2737484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 txBox="1"/>
          <p:nvPr/>
        </p:nvSpPr>
        <p:spPr>
          <a:xfrm>
            <a:off x="7214393" y="3447356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7214393" y="4157228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7214393" y="4867100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raphic 23" descr="Woman wearing a suit">
            <a:extLst>
              <a:ext uri="{FF2B5EF4-FFF2-40B4-BE49-F238E27FC236}">
                <a16:creationId xmlns:a16="http://schemas.microsoft.com/office/drawing/2014/main" id="{3E0AA2FA-7497-A0DE-AE2C-8636441AC5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10792918" y="3314080"/>
            <a:ext cx="1523979" cy="353163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 descr="A picture containing screenshot, plot, diagram, text&#10;&#10;Description automatically generated">
            <a:extLst>
              <a:ext uri="{FF2B5EF4-FFF2-40B4-BE49-F238E27FC236}">
                <a16:creationId xmlns:a16="http://schemas.microsoft.com/office/drawing/2014/main" id="{5EB61544-3529-012E-9AE1-D7BB1B2F3B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05" y="2027612"/>
            <a:ext cx="9651057" cy="46438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6976F0-6174-E13E-D88F-BDFCE913BD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2751"/>
            <a:ext cx="11325633" cy="142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53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5FE002F-CE9D-3E1A-1D42-8509C8780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581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"/>
          <p:cNvSpPr/>
          <p:nvPr/>
        </p:nvSpPr>
        <p:spPr>
          <a:xfrm>
            <a:off x="1" y="0"/>
            <a:ext cx="3383907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MY"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7"/>
          <p:cNvSpPr txBox="1"/>
          <p:nvPr/>
        </p:nvSpPr>
        <p:spPr>
          <a:xfrm>
            <a:off x="7214393" y="2027612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7"/>
          <p:cNvSpPr txBox="1"/>
          <p:nvPr/>
        </p:nvSpPr>
        <p:spPr>
          <a:xfrm>
            <a:off x="7214393" y="2737484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7"/>
          <p:cNvSpPr txBox="1"/>
          <p:nvPr/>
        </p:nvSpPr>
        <p:spPr>
          <a:xfrm>
            <a:off x="7214393" y="3447356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7214393" y="4157228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7"/>
          <p:cNvSpPr txBox="1"/>
          <p:nvPr/>
        </p:nvSpPr>
        <p:spPr>
          <a:xfrm>
            <a:off x="7214393" y="4867100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7"/>
          <p:cNvSpPr txBox="1"/>
          <p:nvPr/>
        </p:nvSpPr>
        <p:spPr>
          <a:xfrm>
            <a:off x="7214393" y="5576973"/>
            <a:ext cx="92948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MY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7"/>
          <p:cNvSpPr txBox="1"/>
          <p:nvPr/>
        </p:nvSpPr>
        <p:spPr>
          <a:xfrm>
            <a:off x="0" y="112858"/>
            <a:ext cx="3597960" cy="1012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52000" rIns="0" bIns="1080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endParaRPr sz="5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MY" sz="4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Working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507" y="1490541"/>
            <a:ext cx="3232894" cy="200005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 txBox="1"/>
          <p:nvPr/>
        </p:nvSpPr>
        <p:spPr>
          <a:xfrm>
            <a:off x="3673466" y="680535"/>
            <a:ext cx="8518459" cy="4647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MY" sz="28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1. Understanding Financial Market - scenario</a:t>
            </a:r>
            <a:br>
              <a:rPr lang="en-MY" sz="28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</a:br>
            <a:endParaRPr lang="en-MY" sz="2800" b="0" i="0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MY" sz="2800" b="1" i="0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2.EDA(</a:t>
            </a:r>
            <a:r>
              <a:rPr lang="en-MY" sz="2800" b="1" i="0" strike="noStrike" cap="none" dirty="0">
                <a:solidFill>
                  <a:srgbClr val="202124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Exploratory Data Analysis</a:t>
            </a:r>
            <a:r>
              <a:rPr lang="en-MY" sz="2800" b="1" i="0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) –</a:t>
            </a:r>
            <a:r>
              <a:rPr lang="en-MY" sz="2800" b="1" i="0" strike="noStrike" cap="none" dirty="0" err="1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Quantitave</a:t>
            </a:r>
            <a:endParaRPr lang="en-MY" sz="2800" b="1" i="0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MY" sz="2800" b="1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MY" sz="2800" b="1" i="0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3.ML(Machine Learning)-Qualitative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MY" sz="2800" b="1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MY" sz="2800" b="1" i="0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4. Recommendation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en-MY" sz="2800" b="1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MY" sz="2800" b="1" i="0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5. Decision making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br>
              <a:rPr lang="en-MY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</a:br>
            <a:endParaRPr sz="20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62" name="Google Shape;162;p7"/>
          <p:cNvSpPr txBox="1"/>
          <p:nvPr/>
        </p:nvSpPr>
        <p:spPr>
          <a:xfrm>
            <a:off x="3792511" y="3989919"/>
            <a:ext cx="8194064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br>
              <a:rPr lang="en-MY" sz="24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</a:br>
            <a:endParaRPr lang="en-MY" sz="24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C95A50-ECF6-1C24-EA72-E7F608852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1172" y="3447356"/>
            <a:ext cx="4004121" cy="29635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67EBC19-ACE0-EA58-BFA4-28C4340358B0}"/>
              </a:ext>
            </a:extLst>
          </p:cNvPr>
          <p:cNvSpPr txBox="1"/>
          <p:nvPr/>
        </p:nvSpPr>
        <p:spPr>
          <a:xfrm>
            <a:off x="498748" y="-548217"/>
            <a:ext cx="6096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200" b="1" dirty="0"/>
          </a:p>
          <a:p>
            <a:r>
              <a:rPr lang="en-US" sz="3200" b="1" u="sng" dirty="0"/>
              <a:t>Future Development Plan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9E19B3-A0A9-BE08-9967-AC44A36A9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232" y="3677671"/>
            <a:ext cx="1846551" cy="16706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7CACA9-09F3-402B-F662-33F1C91A2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0302" y="6176531"/>
            <a:ext cx="1845906" cy="6566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592E5AA-C04E-D3D9-58AE-0F16B6697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98506" y="5458782"/>
            <a:ext cx="559051" cy="5707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60BDBC-299F-FC59-BCAE-E67276F26B3D}"/>
              </a:ext>
            </a:extLst>
          </p:cNvPr>
          <p:cNvSpPr txBox="1"/>
          <p:nvPr/>
        </p:nvSpPr>
        <p:spPr>
          <a:xfrm>
            <a:off x="900545" y="1059219"/>
            <a:ext cx="4572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</a:rPr>
              <a:t>Possible  ML Solution</a:t>
            </a:r>
            <a:br>
              <a:rPr lang="en-US" sz="3600" b="1" u="sng" dirty="0">
                <a:latin typeface="Times New Roman" panose="02020603050405020304" pitchFamily="18" charset="0"/>
              </a:rPr>
            </a:br>
            <a:br>
              <a:rPr lang="en-US" sz="3600" b="1" u="sng" dirty="0">
                <a:latin typeface="Times New Roman" panose="02020603050405020304" pitchFamily="18" charset="0"/>
              </a:rPr>
            </a:br>
            <a:br>
              <a:rPr lang="en-US" sz="3600" b="1" u="sng" dirty="0">
                <a:latin typeface="Times New Roman" panose="02020603050405020304" pitchFamily="18" charset="0"/>
              </a:rPr>
            </a:br>
            <a:br>
              <a:rPr lang="en-US" sz="3600" b="1" u="sng" dirty="0">
                <a:latin typeface="Times New Roman" panose="02020603050405020304" pitchFamily="18" charset="0"/>
              </a:rPr>
            </a:br>
            <a:r>
              <a:rPr lang="en-US" sz="3600" b="1" u="sng" dirty="0">
                <a:latin typeface="Times New Roman" panose="02020603050405020304" pitchFamily="18" charset="0"/>
              </a:rPr>
              <a:t>Future Availability</a:t>
            </a:r>
            <a:endParaRPr lang="en-US" sz="2800" b="1" u="sng" dirty="0">
              <a:latin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0107B2-3B9C-2D02-D35B-CEEDF6A2A7F1}"/>
              </a:ext>
            </a:extLst>
          </p:cNvPr>
          <p:cNvSpPr txBox="1"/>
          <p:nvPr/>
        </p:nvSpPr>
        <p:spPr>
          <a:xfrm>
            <a:off x="5830509" y="961345"/>
            <a:ext cx="5538652" cy="35949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b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Future Improvement</a:t>
            </a:r>
            <a:endParaRPr lang="en-US" sz="3600" b="1" u="sng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set optimization</a:t>
            </a: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Advanced feature selection</a:t>
            </a:r>
            <a:endParaRPr lang="en-US" sz="2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Involve economic prospects.</a:t>
            </a:r>
            <a:endParaRPr lang="en-US" sz="2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Sentiment analysis</a:t>
            </a:r>
            <a:endParaRPr lang="en-US" sz="2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Demand Supply Analysis</a:t>
            </a:r>
            <a:r>
              <a:rPr lang="en-US" sz="36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36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6233207-8E02-C195-616F-AD37AFB71146}"/>
              </a:ext>
            </a:extLst>
          </p:cNvPr>
          <p:cNvCxnSpPr/>
          <p:nvPr/>
        </p:nvCxnSpPr>
        <p:spPr>
          <a:xfrm flipH="1">
            <a:off x="3906356" y="985559"/>
            <a:ext cx="1963711" cy="5036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30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ntents Slide Master">
  <a:themeElements>
    <a:clrScheme name="ALLPPT-40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>
          <a:reflection blurRad="393700" stA="96000" endPos="45000" dist="50800" dir="5400000" sy="-100000" algn="bl" rotWithShape="0"/>
        </a:effectLst>
      </a:spPr>
      <a:bodyPr spcFirstLastPara="1" wrap="square" lIns="91425" tIns="45700" rIns="91425" bIns="45700" anchor="ctr" anchorCtr="0">
        <a:noAutofit/>
      </a:bodyPr>
      <a:lstStyle>
        <a:defPPr marL="0" marR="0" indent="0" algn="ctr" rtl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00000"/>
          </a:buClr>
          <a:buSzPts val="2400"/>
          <a:buFont typeface="Arial"/>
          <a:buNone/>
          <a:defRPr sz="1400" b="0" i="0" u="none" strike="noStrike" cap="none" dirty="0" smtClean="0">
            <a:solidFill>
              <a:srgbClr val="000000"/>
            </a:solidFill>
            <a:latin typeface="Arial"/>
            <a:ea typeface="Arial"/>
            <a:cs typeface="Arial"/>
            <a:sym typeface="Arial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ection Break Slide Master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5740</TotalTime>
  <Words>252</Words>
  <Application>Microsoft Office PowerPoint</Application>
  <PresentationFormat>Widescreen</PresentationFormat>
  <Paragraphs>101</Paragraphs>
  <Slides>10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Century Gothic (Headings)</vt:lpstr>
      <vt:lpstr>Noto Sans</vt:lpstr>
      <vt:lpstr>Times New Roman</vt:lpstr>
      <vt:lpstr>TimesNewRomanPS-BoldMT</vt:lpstr>
      <vt:lpstr>Wingdings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KIRAN BASNET</cp:lastModifiedBy>
  <cp:revision>286</cp:revision>
  <dcterms:created xsi:type="dcterms:W3CDTF">2020-01-20T05:08:25Z</dcterms:created>
  <dcterms:modified xsi:type="dcterms:W3CDTF">2023-05-19T12:57:09Z</dcterms:modified>
</cp:coreProperties>
</file>

<file path=docProps/thumbnail.jpeg>
</file>